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56"/>
    <p:restoredTop sz="94665"/>
  </p:normalViewPr>
  <p:slideViewPr>
    <p:cSldViewPr snapToGrid="0">
      <p:cViewPr varScale="1">
        <p:scale>
          <a:sx n="79" d="100"/>
          <a:sy n="79" d="100"/>
        </p:scale>
        <p:origin x="240" y="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C1E90-D7A2-49ED-636D-FB601ED625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2FA8DA-8ECA-9257-C1A2-A214226838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731A7B-1B99-36D4-C832-087F9B8FAB01}"/>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5" name="Footer Placeholder 4">
            <a:extLst>
              <a:ext uri="{FF2B5EF4-FFF2-40B4-BE49-F238E27FC236}">
                <a16:creationId xmlns:a16="http://schemas.microsoft.com/office/drawing/2014/main" id="{58EDAE89-C3E4-56B0-309D-99804AF00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DDA15B-54C9-8E7E-496E-BA1CEE505A63}"/>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3868921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7D3FE-72D4-6ECC-A3D5-092399FE7B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1AAFA5-3C88-9BCE-2532-CAA3B45661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E30195-6F9C-50CA-06CC-F52D0B853122}"/>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5" name="Footer Placeholder 4">
            <a:extLst>
              <a:ext uri="{FF2B5EF4-FFF2-40B4-BE49-F238E27FC236}">
                <a16:creationId xmlns:a16="http://schemas.microsoft.com/office/drawing/2014/main" id="{04E0E0A9-A5B6-E5E6-A818-A586D584E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57401B-8AB6-78BE-AE16-5B58728D4E3C}"/>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3745295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D415D4-74E7-B360-4055-CE853D4EA1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399C3C-B2B4-9D80-84C3-6082866CB2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F1073B-F919-7CC4-A9D1-CE49943F9A50}"/>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5" name="Footer Placeholder 4">
            <a:extLst>
              <a:ext uri="{FF2B5EF4-FFF2-40B4-BE49-F238E27FC236}">
                <a16:creationId xmlns:a16="http://schemas.microsoft.com/office/drawing/2014/main" id="{12C85F9A-9C2E-85AB-15E4-6BE27A29B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DFAF3-2FC4-79CD-AFDE-ED198ECA1B27}"/>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787632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D077A-A68F-46A7-28B9-759BC22958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823378-BFBB-A3BF-6418-DA6C56D0A5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9F9183-B860-8961-67B6-9DC507A5752F}"/>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5" name="Footer Placeholder 4">
            <a:extLst>
              <a:ext uri="{FF2B5EF4-FFF2-40B4-BE49-F238E27FC236}">
                <a16:creationId xmlns:a16="http://schemas.microsoft.com/office/drawing/2014/main" id="{B901A8F0-3934-8EB5-5E17-B10D0A6E2E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BE9E4-69F2-9BE4-386F-912845F6472A}"/>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93925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4B7C1-69E8-CCEE-2934-A6A6C437B4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C9504C-BA70-935F-8F86-16404762ED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8234D7-A8DA-AB3A-FD66-8DC1431131D7}"/>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5" name="Footer Placeholder 4">
            <a:extLst>
              <a:ext uri="{FF2B5EF4-FFF2-40B4-BE49-F238E27FC236}">
                <a16:creationId xmlns:a16="http://schemas.microsoft.com/office/drawing/2014/main" id="{BE5FB1C1-AD0B-032C-B257-5F4A5C9FB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C1C8F3-635D-8115-A2A3-ED93E0EAA435}"/>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3079601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432F-6C2F-76AE-AAE2-961C78B646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4B556C-EBC1-AFCF-B660-C8A6339B30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C0CBB3-03B3-715F-A33E-534E42860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826CC-6016-B63C-7F9B-307EDFC59B9B}"/>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6" name="Footer Placeholder 5">
            <a:extLst>
              <a:ext uri="{FF2B5EF4-FFF2-40B4-BE49-F238E27FC236}">
                <a16:creationId xmlns:a16="http://schemas.microsoft.com/office/drawing/2014/main" id="{EF8C5412-637C-679B-61B2-6A51D8B017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0C9C7-9E5A-CA7C-DC58-56E45759F15D}"/>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3610681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0D49-C1A8-378F-89F3-D1301BCA07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75DB73-F778-647F-1454-0CE1FBBC49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FE892A-F9FD-2D78-AD54-19DAD0A849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FFED9C-3B28-6B57-4AC3-2A1F968BC0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C42E4F-51BB-98D0-32F4-B80D901CE6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EBB0E3-2863-1E07-13EF-289001EC0751}"/>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8" name="Footer Placeholder 7">
            <a:extLst>
              <a:ext uri="{FF2B5EF4-FFF2-40B4-BE49-F238E27FC236}">
                <a16:creationId xmlns:a16="http://schemas.microsoft.com/office/drawing/2014/main" id="{F5849477-41CE-58D4-B4E5-B594712E9C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55F5B6-9E48-5BC2-D37D-78FD947EAC71}"/>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2817173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82EE0-489D-B1F1-E604-C2EB460593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A5BC8D-A4A1-CBE7-A038-ECCE97FE47DC}"/>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4" name="Footer Placeholder 3">
            <a:extLst>
              <a:ext uri="{FF2B5EF4-FFF2-40B4-BE49-F238E27FC236}">
                <a16:creationId xmlns:a16="http://schemas.microsoft.com/office/drawing/2014/main" id="{3234DBB8-16E8-F1D0-651E-277635AA5A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F5D8D9-C392-31BA-1BF2-4B7D3B7E7563}"/>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408051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8097D8-AB1F-9D00-5EB5-09882E340872}"/>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3" name="Footer Placeholder 2">
            <a:extLst>
              <a:ext uri="{FF2B5EF4-FFF2-40B4-BE49-F238E27FC236}">
                <a16:creationId xmlns:a16="http://schemas.microsoft.com/office/drawing/2014/main" id="{5C1D5D9A-0002-4297-47D2-2D7C66BD84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022F28-2A17-B0C1-E6EC-2CF37635AF69}"/>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1874450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D2379-69E5-BD62-C971-CF2322C209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E2C344-F7C0-96AA-FF0A-3A7AE4F0FA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80FC6C-9F13-324C-0911-098F467298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02020-B694-B846-8CC5-FA899BE33EE8}"/>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6" name="Footer Placeholder 5">
            <a:extLst>
              <a:ext uri="{FF2B5EF4-FFF2-40B4-BE49-F238E27FC236}">
                <a16:creationId xmlns:a16="http://schemas.microsoft.com/office/drawing/2014/main" id="{E23783CB-1C2A-0986-A0B5-1D32914D02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8D237C-155F-35E0-6B3B-ED6658FDF1A9}"/>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2050631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38F7-D59D-C103-654E-0320451D91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30AF0F-191A-C60E-9BBB-D113DD3181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918CC6-71D6-CF0C-CB14-0695F46980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0C5A90-D6BB-60E4-F650-AE4676307EB7}"/>
              </a:ext>
            </a:extLst>
          </p:cNvPr>
          <p:cNvSpPr>
            <a:spLocks noGrp="1"/>
          </p:cNvSpPr>
          <p:nvPr>
            <p:ph type="dt" sz="half" idx="10"/>
          </p:nvPr>
        </p:nvSpPr>
        <p:spPr/>
        <p:txBody>
          <a:bodyPr/>
          <a:lstStyle/>
          <a:p>
            <a:fld id="{63EB0B9C-BB60-3044-8724-7A5306B45824}" type="datetimeFigureOut">
              <a:rPr lang="en-US" smtClean="0"/>
              <a:t>9/3/24</a:t>
            </a:fld>
            <a:endParaRPr lang="en-US"/>
          </a:p>
        </p:txBody>
      </p:sp>
      <p:sp>
        <p:nvSpPr>
          <p:cNvPr id="6" name="Footer Placeholder 5">
            <a:extLst>
              <a:ext uri="{FF2B5EF4-FFF2-40B4-BE49-F238E27FC236}">
                <a16:creationId xmlns:a16="http://schemas.microsoft.com/office/drawing/2014/main" id="{301C7C6E-444A-4A9C-F204-DA7CE19579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E6DE9-2C1B-73BB-6B95-71735982BCD8}"/>
              </a:ext>
            </a:extLst>
          </p:cNvPr>
          <p:cNvSpPr>
            <a:spLocks noGrp="1"/>
          </p:cNvSpPr>
          <p:nvPr>
            <p:ph type="sldNum" sz="quarter" idx="12"/>
          </p:nvPr>
        </p:nvSpPr>
        <p:spPr/>
        <p:txBody>
          <a:bodyPr/>
          <a:lstStyle/>
          <a:p>
            <a:fld id="{BF46C008-C575-D84C-9815-1359A8E1F927}" type="slidenum">
              <a:rPr lang="en-US" smtClean="0"/>
              <a:t>‹#›</a:t>
            </a:fld>
            <a:endParaRPr lang="en-US"/>
          </a:p>
        </p:txBody>
      </p:sp>
    </p:spTree>
    <p:extLst>
      <p:ext uri="{BB962C8B-B14F-4D97-AF65-F5344CB8AC3E}">
        <p14:creationId xmlns:p14="http://schemas.microsoft.com/office/powerpoint/2010/main" val="3195958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455F51-49E4-67E0-F865-7EEFBDADD5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CF98ED-AB7E-D91D-5D7E-1BAAF8678A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999F08-591C-A374-64B4-FE11BF4005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B0B9C-BB60-3044-8724-7A5306B45824}" type="datetimeFigureOut">
              <a:rPr lang="en-US" smtClean="0"/>
              <a:t>9/3/24</a:t>
            </a:fld>
            <a:endParaRPr lang="en-US"/>
          </a:p>
        </p:txBody>
      </p:sp>
      <p:sp>
        <p:nvSpPr>
          <p:cNvPr id="5" name="Footer Placeholder 4">
            <a:extLst>
              <a:ext uri="{FF2B5EF4-FFF2-40B4-BE49-F238E27FC236}">
                <a16:creationId xmlns:a16="http://schemas.microsoft.com/office/drawing/2014/main" id="{46118D69-02D2-B805-D0A0-B44D7B206D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904A23E-381D-E97B-DC11-B4AC45CE92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6C008-C575-D84C-9815-1359A8E1F927}" type="slidenum">
              <a:rPr lang="en-US" smtClean="0"/>
              <a:t>‹#›</a:t>
            </a:fld>
            <a:endParaRPr lang="en-US"/>
          </a:p>
        </p:txBody>
      </p:sp>
    </p:spTree>
    <p:extLst>
      <p:ext uri="{BB962C8B-B14F-4D97-AF65-F5344CB8AC3E}">
        <p14:creationId xmlns:p14="http://schemas.microsoft.com/office/powerpoint/2010/main" val="3598063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ixabay.com/en/boy-child-dad-daughter-family-130040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75ED4-E9A2-912E-8A57-1EFA60463EA3}"/>
              </a:ext>
            </a:extLst>
          </p:cNvPr>
          <p:cNvSpPr>
            <a:spLocks noGrp="1"/>
          </p:cNvSpPr>
          <p:nvPr>
            <p:ph type="ctrTitle"/>
          </p:nvPr>
        </p:nvSpPr>
        <p:spPr>
          <a:solidFill>
            <a:schemeClr val="accent5">
              <a:lumMod val="75000"/>
            </a:schemeClr>
          </a:solidFill>
        </p:spPr>
        <p:txBody>
          <a:bodyPr/>
          <a:lstStyle/>
          <a:p>
            <a:r>
              <a:rPr lang="en-US" dirty="0"/>
              <a:t>WEST HAVEN ELEMENTARY SCHOOL</a:t>
            </a:r>
          </a:p>
        </p:txBody>
      </p:sp>
      <p:sp>
        <p:nvSpPr>
          <p:cNvPr id="3" name="Subtitle 2">
            <a:extLst>
              <a:ext uri="{FF2B5EF4-FFF2-40B4-BE49-F238E27FC236}">
                <a16:creationId xmlns:a16="http://schemas.microsoft.com/office/drawing/2014/main" id="{1E544462-2B7F-F3EF-18A5-0124FDFE89C8}"/>
              </a:ext>
            </a:extLst>
          </p:cNvPr>
          <p:cNvSpPr>
            <a:spLocks noGrp="1"/>
          </p:cNvSpPr>
          <p:nvPr>
            <p:ph type="subTitle" idx="1"/>
          </p:nvPr>
        </p:nvSpPr>
        <p:spPr>
          <a:solidFill>
            <a:srgbClr val="FFFF00"/>
          </a:solidFill>
        </p:spPr>
        <p:txBody>
          <a:bodyPr/>
          <a:lstStyle/>
          <a:p>
            <a:r>
              <a:rPr lang="en-US" dirty="0"/>
              <a:t>ANNUAL TITLE ONE </a:t>
            </a:r>
          </a:p>
          <a:p>
            <a:r>
              <a:rPr lang="en-US" dirty="0"/>
              <a:t>&amp;</a:t>
            </a:r>
          </a:p>
          <a:p>
            <a:r>
              <a:rPr lang="en-US" dirty="0"/>
              <a:t>FAMILY ENGAGEMENT MEETING</a:t>
            </a:r>
          </a:p>
          <a:p>
            <a:endParaRPr lang="en-US" dirty="0"/>
          </a:p>
        </p:txBody>
      </p:sp>
      <p:sp>
        <p:nvSpPr>
          <p:cNvPr id="7" name="TextBox 6">
            <a:extLst>
              <a:ext uri="{FF2B5EF4-FFF2-40B4-BE49-F238E27FC236}">
                <a16:creationId xmlns:a16="http://schemas.microsoft.com/office/drawing/2014/main" id="{D222D1F4-955A-E491-3C47-58AAEA6751B2}"/>
              </a:ext>
            </a:extLst>
          </p:cNvPr>
          <p:cNvSpPr txBox="1"/>
          <p:nvPr/>
        </p:nvSpPr>
        <p:spPr>
          <a:xfrm>
            <a:off x="3829050" y="5829300"/>
            <a:ext cx="5474879" cy="646331"/>
          </a:xfrm>
          <a:prstGeom prst="rect">
            <a:avLst/>
          </a:prstGeom>
          <a:noFill/>
        </p:spPr>
        <p:txBody>
          <a:bodyPr wrap="square" rtlCol="0">
            <a:spAutoFit/>
          </a:bodyPr>
          <a:lstStyle/>
          <a:p>
            <a:pPr algn="ctr"/>
            <a:r>
              <a:rPr lang="en-US" dirty="0"/>
              <a:t>Taiwo (</a:t>
            </a:r>
            <a:r>
              <a:rPr lang="en-US" dirty="0" err="1"/>
              <a:t>Tye</a:t>
            </a:r>
            <a:r>
              <a:rPr lang="en-US" dirty="0"/>
              <a:t>) Sutton, Principal</a:t>
            </a:r>
          </a:p>
          <a:p>
            <a:pPr algn="ctr"/>
            <a:r>
              <a:rPr lang="en-US" dirty="0"/>
              <a:t>Rebecca Headrick, Asst. Principal</a:t>
            </a:r>
          </a:p>
        </p:txBody>
      </p:sp>
    </p:spTree>
    <p:extLst>
      <p:ext uri="{BB962C8B-B14F-4D97-AF65-F5344CB8AC3E}">
        <p14:creationId xmlns:p14="http://schemas.microsoft.com/office/powerpoint/2010/main" val="3977891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06E1-098E-DBD3-03A8-AD606850FF21}"/>
              </a:ext>
            </a:extLst>
          </p:cNvPr>
          <p:cNvSpPr>
            <a:spLocks noGrp="1"/>
          </p:cNvSpPr>
          <p:nvPr>
            <p:ph type="title"/>
          </p:nvPr>
        </p:nvSpPr>
        <p:spPr/>
        <p:txBody>
          <a:bodyPr/>
          <a:lstStyle/>
          <a:p>
            <a:r>
              <a:rPr lang="en-US" dirty="0"/>
              <a:t>GOAL 3</a:t>
            </a:r>
          </a:p>
        </p:txBody>
      </p:sp>
      <p:sp>
        <p:nvSpPr>
          <p:cNvPr id="3" name="Content Placeholder 2">
            <a:extLst>
              <a:ext uri="{FF2B5EF4-FFF2-40B4-BE49-F238E27FC236}">
                <a16:creationId xmlns:a16="http://schemas.microsoft.com/office/drawing/2014/main" id="{CF341C96-50E7-3DD2-B48C-746E3E673508}"/>
              </a:ext>
            </a:extLst>
          </p:cNvPr>
          <p:cNvSpPr>
            <a:spLocks noGrp="1"/>
          </p:cNvSpPr>
          <p:nvPr>
            <p:ph idx="1"/>
          </p:nvPr>
        </p:nvSpPr>
        <p:spPr>
          <a:solidFill>
            <a:schemeClr val="accent1">
              <a:lumMod val="40000"/>
              <a:lumOff val="60000"/>
            </a:schemeClr>
          </a:solidFill>
        </p:spPr>
        <p:txBody>
          <a:bodyPr/>
          <a:lstStyle/>
          <a:p>
            <a:pPr marL="0" indent="0">
              <a:buNone/>
            </a:pPr>
            <a:r>
              <a:rPr lang="en-US" dirty="0"/>
              <a:t>INSTRUCTIONAL EXCELLENCE</a:t>
            </a:r>
          </a:p>
          <a:p>
            <a:pPr marL="0" indent="0">
              <a:buNone/>
            </a:pPr>
            <a:endParaRPr lang="en-US" dirty="0"/>
          </a:p>
          <a:p>
            <a:pPr marL="0" indent="0">
              <a:buNone/>
            </a:pPr>
            <a:r>
              <a:rPr lang="en-US" dirty="0"/>
              <a:t>	</a:t>
            </a:r>
            <a:r>
              <a:rPr lang="en-US" dirty="0">
                <a:latin typeface="Comic Sans MS" panose="030F0902030302020204" pitchFamily="66" charset="0"/>
              </a:rPr>
              <a:t>STUDENT ENGAGEMENT AND ACADEMIC SUCCESS HINGE ON THE OVERALL QUALITY OF INSTRUCTION ACROSS ALL SUBJECTS AND GRADE LEVELS. WHES PROMOTES AN ENVIRONMENT OF CONTINUAL IMPROVEMENT BY PROVIDING SUPPORTS FOR STAFF THAT HELP IDENTIFY STUDENT NEEDS THROUGHOUT RIGOROUS AND RELEVANT INSTRUCTIONAL PRACTICES</a:t>
            </a:r>
          </a:p>
        </p:txBody>
      </p:sp>
    </p:spTree>
    <p:extLst>
      <p:ext uri="{BB962C8B-B14F-4D97-AF65-F5344CB8AC3E}">
        <p14:creationId xmlns:p14="http://schemas.microsoft.com/office/powerpoint/2010/main" val="694598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A0E8-A12A-ECB8-CEEB-77302D91A975}"/>
              </a:ext>
            </a:extLst>
          </p:cNvPr>
          <p:cNvSpPr>
            <a:spLocks noGrp="1"/>
          </p:cNvSpPr>
          <p:nvPr>
            <p:ph type="title"/>
          </p:nvPr>
        </p:nvSpPr>
        <p:spPr/>
        <p:txBody>
          <a:bodyPr/>
          <a:lstStyle/>
          <a:p>
            <a:pPr algn="ctr"/>
            <a:r>
              <a:rPr lang="en-US" dirty="0"/>
              <a:t>WEST HAVEN ELEMENTARY SCHOOL</a:t>
            </a:r>
          </a:p>
        </p:txBody>
      </p:sp>
      <p:sp>
        <p:nvSpPr>
          <p:cNvPr id="3" name="Content Placeholder 2">
            <a:extLst>
              <a:ext uri="{FF2B5EF4-FFF2-40B4-BE49-F238E27FC236}">
                <a16:creationId xmlns:a16="http://schemas.microsoft.com/office/drawing/2014/main" id="{CA828C9B-E283-AECB-9643-A131F7605208}"/>
              </a:ext>
            </a:extLst>
          </p:cNvPr>
          <p:cNvSpPr>
            <a:spLocks noGrp="1"/>
          </p:cNvSpPr>
          <p:nvPr>
            <p:ph idx="1"/>
          </p:nvPr>
        </p:nvSpPr>
        <p:spPr/>
        <p:txBody>
          <a:bodyPr/>
          <a:lstStyle/>
          <a:p>
            <a:pPr marL="0" indent="0">
              <a:buNone/>
            </a:pPr>
            <a:r>
              <a:rPr lang="en-US" u="sng" dirty="0"/>
              <a:t>Policy Statement</a:t>
            </a:r>
          </a:p>
          <a:p>
            <a:pPr marL="0" indent="0">
              <a:buNone/>
            </a:pPr>
            <a:r>
              <a:rPr lang="en-US" dirty="0"/>
              <a:t>The administration, teachers and staff of WHES, it’s parents, and students are full partners in student learning and high standards of achievement. In order to improve student learning an high standards of achievement. In order to improve student learning and provide a safe, positive learning environment where we are passionate about success for all students, we pledge our responsibilities as follows:</a:t>
            </a:r>
          </a:p>
        </p:txBody>
      </p:sp>
    </p:spTree>
    <p:extLst>
      <p:ext uri="{BB962C8B-B14F-4D97-AF65-F5344CB8AC3E}">
        <p14:creationId xmlns:p14="http://schemas.microsoft.com/office/powerpoint/2010/main" val="68790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F2C6-7161-C7DE-3114-962D3857ED30}"/>
              </a:ext>
            </a:extLst>
          </p:cNvPr>
          <p:cNvSpPr>
            <a:spLocks noGrp="1"/>
          </p:cNvSpPr>
          <p:nvPr>
            <p:ph type="title"/>
          </p:nvPr>
        </p:nvSpPr>
        <p:spPr>
          <a:xfrm>
            <a:off x="838200" y="336550"/>
            <a:ext cx="10515600" cy="1325563"/>
          </a:xfrm>
          <a:solidFill>
            <a:schemeClr val="accent5">
              <a:lumMod val="20000"/>
              <a:lumOff val="80000"/>
            </a:schemeClr>
          </a:solidFill>
        </p:spPr>
        <p:txBody>
          <a:bodyPr>
            <a:normAutofit fontScale="90000"/>
          </a:bodyPr>
          <a:lstStyle/>
          <a:p>
            <a:pPr algn="ctr"/>
            <a:r>
              <a:rPr lang="en-US" dirty="0">
                <a:latin typeface="Comic Sans MS" panose="030F0902030302020204" pitchFamily="66" charset="0"/>
              </a:rPr>
              <a:t>FAMILY COMPACT</a:t>
            </a:r>
            <a:br>
              <a:rPr lang="en-US" dirty="0">
                <a:latin typeface="Comic Sans MS" panose="030F0902030302020204" pitchFamily="66" charset="0"/>
              </a:rPr>
            </a:br>
            <a:r>
              <a:rPr lang="en-US" dirty="0">
                <a:latin typeface="Comic Sans MS" panose="030F0902030302020204" pitchFamily="66" charset="0"/>
              </a:rPr>
              <a:t>AND </a:t>
            </a:r>
            <a:br>
              <a:rPr lang="en-US" dirty="0">
                <a:latin typeface="Comic Sans MS" panose="030F0902030302020204" pitchFamily="66" charset="0"/>
              </a:rPr>
            </a:br>
            <a:r>
              <a:rPr lang="en-US" dirty="0">
                <a:latin typeface="Comic Sans MS" panose="030F0902030302020204" pitchFamily="66" charset="0"/>
              </a:rPr>
              <a:t>ENGAGEMENT</a:t>
            </a:r>
          </a:p>
        </p:txBody>
      </p:sp>
      <p:pic>
        <p:nvPicPr>
          <p:cNvPr id="5" name="Content Placeholder 4">
            <a:extLst>
              <a:ext uri="{FF2B5EF4-FFF2-40B4-BE49-F238E27FC236}">
                <a16:creationId xmlns:a16="http://schemas.microsoft.com/office/drawing/2014/main" id="{BC4CE3AA-FDC7-C51D-BDCE-13AC2598CF8B}"/>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2959901" y="1825624"/>
            <a:ext cx="6272198" cy="4860925"/>
          </a:xfrm>
          <a:solidFill>
            <a:srgbClr val="FFFF00"/>
          </a:solidFill>
        </p:spPr>
      </p:pic>
    </p:spTree>
    <p:extLst>
      <p:ext uri="{BB962C8B-B14F-4D97-AF65-F5344CB8AC3E}">
        <p14:creationId xmlns:p14="http://schemas.microsoft.com/office/powerpoint/2010/main" val="1401005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51B5F-3AB1-9535-87D9-0C5F020E9B98}"/>
              </a:ext>
            </a:extLst>
          </p:cNvPr>
          <p:cNvSpPr>
            <a:spLocks noGrp="1"/>
          </p:cNvSpPr>
          <p:nvPr>
            <p:ph type="title"/>
          </p:nvPr>
        </p:nvSpPr>
        <p:spPr>
          <a:solidFill>
            <a:schemeClr val="accent5">
              <a:lumMod val="20000"/>
              <a:lumOff val="80000"/>
            </a:schemeClr>
          </a:solidFill>
        </p:spPr>
        <p:txBody>
          <a:bodyPr/>
          <a:lstStyle/>
          <a:p>
            <a:pPr algn="ctr"/>
            <a:r>
              <a:rPr lang="en-US" dirty="0"/>
              <a:t>SCHOOL’S PROMISE</a:t>
            </a:r>
          </a:p>
        </p:txBody>
      </p:sp>
      <p:sp>
        <p:nvSpPr>
          <p:cNvPr id="3" name="Content Placeholder 2">
            <a:extLst>
              <a:ext uri="{FF2B5EF4-FFF2-40B4-BE49-F238E27FC236}">
                <a16:creationId xmlns:a16="http://schemas.microsoft.com/office/drawing/2014/main" id="{4EB6770A-84B5-FD2D-C4B8-B12F79890896}"/>
              </a:ext>
            </a:extLst>
          </p:cNvPr>
          <p:cNvSpPr>
            <a:spLocks noGrp="1"/>
          </p:cNvSpPr>
          <p:nvPr>
            <p:ph idx="1"/>
          </p:nvPr>
        </p:nvSpPr>
        <p:spPr>
          <a:solidFill>
            <a:schemeClr val="accent2"/>
          </a:solidFill>
        </p:spPr>
        <p:txBody>
          <a:bodyPr/>
          <a:lstStyle/>
          <a:p>
            <a:r>
              <a:rPr lang="en-US" dirty="0"/>
              <a:t>Provide high quality instruction in a supportive learning environment</a:t>
            </a:r>
          </a:p>
          <a:p>
            <a:r>
              <a:rPr lang="en-US" dirty="0"/>
              <a:t>Include parents in development and evaluation of school policies</a:t>
            </a:r>
          </a:p>
          <a:p>
            <a:r>
              <a:rPr lang="en-US" dirty="0"/>
              <a:t>Provide opportunities for parents to volunteer and participate</a:t>
            </a:r>
          </a:p>
          <a:p>
            <a:r>
              <a:rPr lang="en-US" dirty="0"/>
              <a:t>Explain assessments and results to the wider school community</a:t>
            </a:r>
          </a:p>
          <a:p>
            <a:r>
              <a:rPr lang="en-US" dirty="0"/>
              <a:t>Maintain on-going, respectful communication with families</a:t>
            </a:r>
          </a:p>
          <a:p>
            <a:r>
              <a:rPr lang="en-US" dirty="0"/>
              <a:t>Respect cultural diversity of students and families</a:t>
            </a:r>
          </a:p>
          <a:p>
            <a:pPr marL="0" indent="0">
              <a:buNone/>
            </a:pPr>
            <a:r>
              <a:rPr lang="en-US" dirty="0"/>
              <a:t>	</a:t>
            </a:r>
          </a:p>
          <a:p>
            <a:pPr marL="0" indent="0">
              <a:buNone/>
            </a:pPr>
            <a:r>
              <a:rPr lang="en-US" dirty="0"/>
              <a:t>We will model R.O.A.R Expectations!</a:t>
            </a:r>
          </a:p>
        </p:txBody>
      </p:sp>
    </p:spTree>
    <p:extLst>
      <p:ext uri="{BB962C8B-B14F-4D97-AF65-F5344CB8AC3E}">
        <p14:creationId xmlns:p14="http://schemas.microsoft.com/office/powerpoint/2010/main" val="2045248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97CCF-A75C-A002-130E-D83B2865139E}"/>
              </a:ext>
            </a:extLst>
          </p:cNvPr>
          <p:cNvSpPr>
            <a:spLocks noGrp="1"/>
          </p:cNvSpPr>
          <p:nvPr>
            <p:ph type="title"/>
          </p:nvPr>
        </p:nvSpPr>
        <p:spPr>
          <a:solidFill>
            <a:srgbClr val="FFFF00"/>
          </a:solidFill>
        </p:spPr>
        <p:txBody>
          <a:bodyPr/>
          <a:lstStyle/>
          <a:p>
            <a:r>
              <a:rPr lang="en-US" dirty="0"/>
              <a:t>Parent/Guardian Responsibilities</a:t>
            </a:r>
          </a:p>
        </p:txBody>
      </p:sp>
      <p:sp>
        <p:nvSpPr>
          <p:cNvPr id="3" name="Content Placeholder 2">
            <a:extLst>
              <a:ext uri="{FF2B5EF4-FFF2-40B4-BE49-F238E27FC236}">
                <a16:creationId xmlns:a16="http://schemas.microsoft.com/office/drawing/2014/main" id="{176F2A7D-EF7A-A471-806B-184E7CAA1964}"/>
              </a:ext>
            </a:extLst>
          </p:cNvPr>
          <p:cNvSpPr>
            <a:spLocks noGrp="1"/>
          </p:cNvSpPr>
          <p:nvPr>
            <p:ph idx="1"/>
          </p:nvPr>
        </p:nvSpPr>
        <p:spPr/>
        <p:txBody>
          <a:bodyPr/>
          <a:lstStyle/>
          <a:p>
            <a:r>
              <a:rPr lang="en-US" i="1" dirty="0">
                <a:latin typeface="Comic Sans MS" panose="030F0902030302020204" pitchFamily="66" charset="0"/>
              </a:rPr>
              <a:t>Encourage a positive attitude about school</a:t>
            </a:r>
          </a:p>
          <a:p>
            <a:r>
              <a:rPr lang="en-US" i="1" dirty="0">
                <a:latin typeface="Comic Sans MS" panose="030F0902030302020204" pitchFamily="66" charset="0"/>
              </a:rPr>
              <a:t>Ensure regular and on-time attendance</a:t>
            </a:r>
          </a:p>
          <a:p>
            <a:r>
              <a:rPr lang="en-US" i="1" dirty="0">
                <a:latin typeface="Comic Sans MS" panose="030F0902030302020204" pitchFamily="66" charset="0"/>
              </a:rPr>
              <a:t>Maintain ongoing, respectful communication with the school</a:t>
            </a:r>
          </a:p>
          <a:p>
            <a:r>
              <a:rPr lang="en-US" i="1" dirty="0">
                <a:latin typeface="Comic Sans MS" panose="030F0902030302020204" pitchFamily="66" charset="0"/>
              </a:rPr>
              <a:t>Read to or with your child daily</a:t>
            </a:r>
          </a:p>
          <a:p>
            <a:r>
              <a:rPr lang="en-US" i="1" dirty="0">
                <a:latin typeface="Comic Sans MS" panose="030F0902030302020204" pitchFamily="66" charset="0"/>
              </a:rPr>
              <a:t>Work daily with your child on basic math goals for the grade level</a:t>
            </a:r>
          </a:p>
          <a:p>
            <a:r>
              <a:rPr lang="en-US" i="1" dirty="0">
                <a:latin typeface="Comic Sans MS" panose="030F0902030302020204" pitchFamily="66" charset="0"/>
              </a:rPr>
              <a:t>Participate in school activities</a:t>
            </a:r>
          </a:p>
          <a:p>
            <a:r>
              <a:rPr lang="en-US" i="1" dirty="0">
                <a:latin typeface="Comic Sans MS" panose="030F0902030302020204" pitchFamily="66" charset="0"/>
              </a:rPr>
              <a:t>Model R.O.A.R Expectations</a:t>
            </a:r>
          </a:p>
        </p:txBody>
      </p:sp>
    </p:spTree>
    <p:extLst>
      <p:ext uri="{BB962C8B-B14F-4D97-AF65-F5344CB8AC3E}">
        <p14:creationId xmlns:p14="http://schemas.microsoft.com/office/powerpoint/2010/main" val="2910932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5DE1C-2C70-BAAC-B4A2-693EBBC0CDAF}"/>
              </a:ext>
            </a:extLst>
          </p:cNvPr>
          <p:cNvSpPr>
            <a:spLocks noGrp="1"/>
          </p:cNvSpPr>
          <p:nvPr>
            <p:ph type="title"/>
          </p:nvPr>
        </p:nvSpPr>
        <p:spPr>
          <a:solidFill>
            <a:srgbClr val="FFFF00"/>
          </a:solidFill>
        </p:spPr>
        <p:txBody>
          <a:bodyPr/>
          <a:lstStyle/>
          <a:p>
            <a:pPr algn="ctr"/>
            <a:r>
              <a:rPr lang="en-US" dirty="0"/>
              <a:t>Student Responsibilities</a:t>
            </a:r>
          </a:p>
        </p:txBody>
      </p:sp>
      <p:sp>
        <p:nvSpPr>
          <p:cNvPr id="3" name="Content Placeholder 2">
            <a:extLst>
              <a:ext uri="{FF2B5EF4-FFF2-40B4-BE49-F238E27FC236}">
                <a16:creationId xmlns:a16="http://schemas.microsoft.com/office/drawing/2014/main" id="{687F2C4C-147D-5222-BF23-6128B5C5AB3E}"/>
              </a:ext>
            </a:extLst>
          </p:cNvPr>
          <p:cNvSpPr>
            <a:spLocks noGrp="1"/>
          </p:cNvSpPr>
          <p:nvPr>
            <p:ph idx="1"/>
          </p:nvPr>
        </p:nvSpPr>
        <p:spPr>
          <a:solidFill>
            <a:schemeClr val="accent5">
              <a:lumMod val="60000"/>
              <a:lumOff val="40000"/>
            </a:schemeClr>
          </a:solidFill>
        </p:spPr>
        <p:txBody>
          <a:bodyPr/>
          <a:lstStyle/>
          <a:p>
            <a:pPr marL="0" indent="0" algn="ctr">
              <a:buNone/>
            </a:pPr>
            <a:r>
              <a:rPr lang="en-US" dirty="0"/>
              <a:t>As I am learning to be a good citizen:</a:t>
            </a:r>
          </a:p>
          <a:p>
            <a:pPr marL="0" indent="0" algn="ctr">
              <a:buNone/>
            </a:pPr>
            <a:endParaRPr lang="en-US" dirty="0"/>
          </a:p>
          <a:p>
            <a:pPr marL="0" indent="0" algn="ctr">
              <a:buNone/>
            </a:pPr>
            <a:r>
              <a:rPr lang="en-US" dirty="0"/>
              <a:t>	</a:t>
            </a:r>
            <a:r>
              <a:rPr lang="en-US" dirty="0">
                <a:latin typeface="Comic Sans MS" panose="030F0902030302020204" pitchFamily="66" charset="0"/>
              </a:rPr>
              <a:t>I WILL BE RESPONSIBLE</a:t>
            </a:r>
          </a:p>
          <a:p>
            <a:pPr marL="0" indent="0" algn="ctr">
              <a:buNone/>
            </a:pPr>
            <a:r>
              <a:rPr lang="en-US" dirty="0">
                <a:latin typeface="Comic Sans MS" panose="030F0902030302020204" pitchFamily="66" charset="0"/>
              </a:rPr>
              <a:t>	I WILL BE ORGANIZED</a:t>
            </a:r>
          </a:p>
          <a:p>
            <a:pPr marL="0" indent="0" algn="ctr">
              <a:buNone/>
            </a:pPr>
            <a:r>
              <a:rPr lang="en-US" dirty="0">
                <a:latin typeface="Comic Sans MS" panose="030F0902030302020204" pitchFamily="66" charset="0"/>
              </a:rPr>
              <a:t>	I WILL BE ACCOUNTABLE</a:t>
            </a:r>
          </a:p>
          <a:p>
            <a:pPr marL="0" indent="0" algn="ctr">
              <a:buNone/>
            </a:pPr>
            <a:r>
              <a:rPr lang="en-US" dirty="0">
                <a:latin typeface="Comic Sans MS" panose="030F0902030302020204" pitchFamily="66" charset="0"/>
              </a:rPr>
              <a:t>	I WILL BE RESPECTFUL</a:t>
            </a:r>
          </a:p>
          <a:p>
            <a:pPr marL="0" indent="0" algn="ctr">
              <a:buNone/>
            </a:pPr>
            <a:r>
              <a:rPr lang="en-US" dirty="0">
                <a:latin typeface="Comic Sans MS" panose="030F0902030302020204" pitchFamily="66" charset="0"/>
              </a:rPr>
              <a:t>	I WILL PUT FORTH MY BEST EFFORT, EACH DAY</a:t>
            </a:r>
          </a:p>
        </p:txBody>
      </p:sp>
    </p:spTree>
    <p:extLst>
      <p:ext uri="{BB962C8B-B14F-4D97-AF65-F5344CB8AC3E}">
        <p14:creationId xmlns:p14="http://schemas.microsoft.com/office/powerpoint/2010/main" val="3826911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2044F-0C37-BD9B-A2A3-F9DB75C6C4E9}"/>
              </a:ext>
            </a:extLst>
          </p:cNvPr>
          <p:cNvSpPr>
            <a:spLocks noGrp="1"/>
          </p:cNvSpPr>
          <p:nvPr>
            <p:ph type="title"/>
          </p:nvPr>
        </p:nvSpPr>
        <p:spPr/>
        <p:txBody>
          <a:bodyPr/>
          <a:lstStyle/>
          <a:p>
            <a:pPr algn="ctr"/>
            <a:r>
              <a:rPr lang="en-US" dirty="0"/>
              <a:t>WILDCATS</a:t>
            </a:r>
          </a:p>
        </p:txBody>
      </p:sp>
      <p:sp>
        <p:nvSpPr>
          <p:cNvPr id="3" name="Content Placeholder 2">
            <a:extLst>
              <a:ext uri="{FF2B5EF4-FFF2-40B4-BE49-F238E27FC236}">
                <a16:creationId xmlns:a16="http://schemas.microsoft.com/office/drawing/2014/main" id="{9F87916F-3775-10B6-B3A7-2D48E31F31F4}"/>
              </a:ext>
            </a:extLst>
          </p:cNvPr>
          <p:cNvSpPr>
            <a:spLocks noGrp="1"/>
          </p:cNvSpPr>
          <p:nvPr>
            <p:ph idx="1"/>
          </p:nvPr>
        </p:nvSpPr>
        <p:spPr/>
        <p:txBody>
          <a:bodyPr/>
          <a:lstStyle/>
          <a:p>
            <a:pPr marL="0" indent="0" algn="ctr">
              <a:buNone/>
            </a:pPr>
            <a:r>
              <a:rPr lang="en-US" dirty="0">
                <a:latin typeface="Comic Sans MS" panose="030F0902030302020204" pitchFamily="66" charset="0"/>
              </a:rPr>
              <a:t>WE LOVE YOU AND WE NEED YOU!</a:t>
            </a:r>
          </a:p>
        </p:txBody>
      </p:sp>
      <p:pic>
        <p:nvPicPr>
          <p:cNvPr id="6" name="Picture 5">
            <a:extLst>
              <a:ext uri="{FF2B5EF4-FFF2-40B4-BE49-F238E27FC236}">
                <a16:creationId xmlns:a16="http://schemas.microsoft.com/office/drawing/2014/main" id="{CC1DCDCC-C058-B0D1-7030-696FA06760CF}"/>
              </a:ext>
            </a:extLst>
          </p:cNvPr>
          <p:cNvPicPr>
            <a:picLocks noChangeAspect="1"/>
          </p:cNvPicPr>
          <p:nvPr/>
        </p:nvPicPr>
        <p:blipFill>
          <a:blip r:embed="rId2"/>
          <a:stretch>
            <a:fillRect/>
          </a:stretch>
        </p:blipFill>
        <p:spPr>
          <a:xfrm rot="5400000">
            <a:off x="4245767" y="2583656"/>
            <a:ext cx="3700463" cy="3048000"/>
          </a:xfrm>
          <a:prstGeom prst="rect">
            <a:avLst/>
          </a:prstGeom>
        </p:spPr>
      </p:pic>
    </p:spTree>
    <p:extLst>
      <p:ext uri="{BB962C8B-B14F-4D97-AF65-F5344CB8AC3E}">
        <p14:creationId xmlns:p14="http://schemas.microsoft.com/office/powerpoint/2010/main" val="300549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
                                        </p:tgtEl>
                                        <p:attrNameLst>
                                          <p:attrName>fillcolor</p:attrName>
                                        </p:attrNameLst>
                                      </p:cBhvr>
                                      <p:to>
                                        <a:schemeClr val="accent2"/>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5AB42-3BA3-972F-607B-648887A15CAA}"/>
              </a:ext>
            </a:extLst>
          </p:cNvPr>
          <p:cNvSpPr>
            <a:spLocks noGrp="1"/>
          </p:cNvSpPr>
          <p:nvPr>
            <p:ph type="title"/>
          </p:nvPr>
        </p:nvSpPr>
        <p:spPr>
          <a:solidFill>
            <a:schemeClr val="accent4">
              <a:lumMod val="40000"/>
              <a:lumOff val="60000"/>
            </a:schemeClr>
          </a:solidFill>
        </p:spPr>
        <p:txBody>
          <a:bodyPr/>
          <a:lstStyle/>
          <a:p>
            <a:r>
              <a:rPr lang="en-US" dirty="0"/>
              <a:t>WEST HAVEN ELEMENTARY SCHOOL</a:t>
            </a:r>
          </a:p>
        </p:txBody>
      </p:sp>
      <p:sp>
        <p:nvSpPr>
          <p:cNvPr id="3" name="Content Placeholder 2">
            <a:extLst>
              <a:ext uri="{FF2B5EF4-FFF2-40B4-BE49-F238E27FC236}">
                <a16:creationId xmlns:a16="http://schemas.microsoft.com/office/drawing/2014/main" id="{F322C7D9-F624-1AD1-8857-5F680BC87887}"/>
              </a:ext>
            </a:extLst>
          </p:cNvPr>
          <p:cNvSpPr>
            <a:spLocks noGrp="1"/>
          </p:cNvSpPr>
          <p:nvPr>
            <p:ph idx="1"/>
          </p:nvPr>
        </p:nvSpPr>
        <p:spPr/>
        <p:txBody>
          <a:bodyPr/>
          <a:lstStyle/>
          <a:p>
            <a:pPr marL="0" indent="0">
              <a:buNone/>
            </a:pPr>
            <a:r>
              <a:rPr lang="en-US" dirty="0"/>
              <a:t>OBJECTIVES</a:t>
            </a:r>
          </a:p>
          <a:p>
            <a:pPr marL="0" indent="0">
              <a:buNone/>
            </a:pPr>
            <a:r>
              <a:rPr lang="en-US" dirty="0"/>
              <a:t>TITLE 1 </a:t>
            </a:r>
          </a:p>
          <a:p>
            <a:pPr marL="0" indent="0">
              <a:buNone/>
            </a:pPr>
            <a:r>
              <a:rPr lang="en-US" dirty="0"/>
              <a:t>SCHOOL PLAN</a:t>
            </a:r>
          </a:p>
          <a:p>
            <a:pPr marL="0" indent="0">
              <a:buNone/>
            </a:pPr>
            <a:r>
              <a:rPr lang="en-US" sz="2000" b="1" dirty="0"/>
              <a:t>FAMILY ENGAGEMENT/SCHOOL/PARENT/STUDENT INVOLVEMENT COMPACT</a:t>
            </a:r>
          </a:p>
          <a:p>
            <a:pPr marL="0" indent="0">
              <a:buNone/>
            </a:pPr>
            <a:endParaRPr lang="en-US" sz="2000" b="1" dirty="0"/>
          </a:p>
          <a:p>
            <a:pPr marL="0" indent="0">
              <a:buNone/>
            </a:pPr>
            <a:endParaRPr lang="en-US" sz="2000" b="1" dirty="0"/>
          </a:p>
        </p:txBody>
      </p:sp>
      <p:pic>
        <p:nvPicPr>
          <p:cNvPr id="6" name="Picture 5">
            <a:extLst>
              <a:ext uri="{FF2B5EF4-FFF2-40B4-BE49-F238E27FC236}">
                <a16:creationId xmlns:a16="http://schemas.microsoft.com/office/drawing/2014/main" id="{3E0EFEE1-15D8-06D1-058F-AE0B7F440D29}"/>
              </a:ext>
            </a:extLst>
          </p:cNvPr>
          <p:cNvPicPr>
            <a:picLocks noChangeAspect="1"/>
          </p:cNvPicPr>
          <p:nvPr/>
        </p:nvPicPr>
        <p:blipFill>
          <a:blip r:embed="rId2"/>
          <a:stretch>
            <a:fillRect/>
          </a:stretch>
        </p:blipFill>
        <p:spPr>
          <a:xfrm rot="5400000">
            <a:off x="8843168" y="2112169"/>
            <a:ext cx="3635374" cy="3062287"/>
          </a:xfrm>
          <a:prstGeom prst="rect">
            <a:avLst/>
          </a:prstGeom>
        </p:spPr>
      </p:pic>
    </p:spTree>
    <p:extLst>
      <p:ext uri="{BB962C8B-B14F-4D97-AF65-F5344CB8AC3E}">
        <p14:creationId xmlns:p14="http://schemas.microsoft.com/office/powerpoint/2010/main" val="277896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A97C-9532-8FBC-9DF0-29E5124DCD84}"/>
              </a:ext>
            </a:extLst>
          </p:cNvPr>
          <p:cNvSpPr>
            <a:spLocks noGrp="1"/>
          </p:cNvSpPr>
          <p:nvPr>
            <p:ph type="title"/>
          </p:nvPr>
        </p:nvSpPr>
        <p:spPr>
          <a:solidFill>
            <a:schemeClr val="accent6">
              <a:lumMod val="20000"/>
              <a:lumOff val="80000"/>
            </a:schemeClr>
          </a:solidFill>
        </p:spPr>
        <p:txBody>
          <a:bodyPr/>
          <a:lstStyle/>
          <a:p>
            <a:pPr algn="ctr"/>
            <a:r>
              <a:rPr lang="en-US" dirty="0"/>
              <a:t>OBJECTIVE</a:t>
            </a:r>
          </a:p>
        </p:txBody>
      </p:sp>
      <p:sp>
        <p:nvSpPr>
          <p:cNvPr id="3" name="Content Placeholder 2">
            <a:extLst>
              <a:ext uri="{FF2B5EF4-FFF2-40B4-BE49-F238E27FC236}">
                <a16:creationId xmlns:a16="http://schemas.microsoft.com/office/drawing/2014/main" id="{C10E0485-0D7A-F14A-01D8-5154F923DE8A}"/>
              </a:ext>
            </a:extLst>
          </p:cNvPr>
          <p:cNvSpPr>
            <a:spLocks noGrp="1"/>
          </p:cNvSpPr>
          <p:nvPr>
            <p:ph idx="1"/>
          </p:nvPr>
        </p:nvSpPr>
        <p:spPr>
          <a:solidFill>
            <a:schemeClr val="accent1">
              <a:lumMod val="40000"/>
              <a:lumOff val="60000"/>
            </a:schemeClr>
          </a:solidFill>
          <a:ln>
            <a:solidFill>
              <a:srgbClr val="FFFF00"/>
            </a:solidFill>
          </a:ln>
        </p:spPr>
        <p:txBody>
          <a:bodyPr/>
          <a:lstStyle/>
          <a:p>
            <a:r>
              <a:rPr lang="en-US" dirty="0"/>
              <a:t>INFORM YOU OF YOUR SCHOOL’S PARTICIPATION IN TITLE I</a:t>
            </a:r>
          </a:p>
          <a:p>
            <a:r>
              <a:rPr lang="en-US" dirty="0"/>
              <a:t>EXPLAIN THE REQUIREMENTS OF TITLE 1</a:t>
            </a:r>
          </a:p>
          <a:p>
            <a:r>
              <a:rPr lang="en-US" dirty="0"/>
              <a:t>RIGHTS OF PARENTS AND FAMILY MEMBERS</a:t>
            </a:r>
          </a:p>
        </p:txBody>
      </p:sp>
    </p:spTree>
    <p:extLst>
      <p:ext uri="{BB962C8B-B14F-4D97-AF65-F5344CB8AC3E}">
        <p14:creationId xmlns:p14="http://schemas.microsoft.com/office/powerpoint/2010/main" val="377318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E297E-3DF8-0E4A-A5CA-F1893B30B613}"/>
              </a:ext>
            </a:extLst>
          </p:cNvPr>
          <p:cNvSpPr>
            <a:spLocks noGrp="1"/>
          </p:cNvSpPr>
          <p:nvPr>
            <p:ph type="title"/>
          </p:nvPr>
        </p:nvSpPr>
        <p:spPr>
          <a:solidFill>
            <a:srgbClr val="00B0F0"/>
          </a:solidFill>
        </p:spPr>
        <p:txBody>
          <a:bodyPr/>
          <a:lstStyle/>
          <a:p>
            <a:pPr algn="ctr"/>
            <a:r>
              <a:rPr lang="en-US" dirty="0"/>
              <a:t>TITLE ONE SCHOOLS</a:t>
            </a:r>
          </a:p>
        </p:txBody>
      </p:sp>
      <p:sp>
        <p:nvSpPr>
          <p:cNvPr id="3" name="Content Placeholder 2">
            <a:extLst>
              <a:ext uri="{FF2B5EF4-FFF2-40B4-BE49-F238E27FC236}">
                <a16:creationId xmlns:a16="http://schemas.microsoft.com/office/drawing/2014/main" id="{42B40BE9-F3FF-E945-2A51-AAB745D4D6AD}"/>
              </a:ext>
            </a:extLst>
          </p:cNvPr>
          <p:cNvSpPr>
            <a:spLocks noGrp="1"/>
          </p:cNvSpPr>
          <p:nvPr>
            <p:ph idx="1"/>
          </p:nvPr>
        </p:nvSpPr>
        <p:spPr>
          <a:solidFill>
            <a:schemeClr val="accent4">
              <a:lumMod val="20000"/>
              <a:lumOff val="80000"/>
            </a:schemeClr>
          </a:solidFill>
        </p:spPr>
        <p:txBody>
          <a:bodyPr/>
          <a:lstStyle/>
          <a:p>
            <a:pPr marL="0" indent="0" algn="ctr">
              <a:buNone/>
            </a:pPr>
            <a:r>
              <a:rPr lang="en-US" dirty="0"/>
              <a:t>ELEMENTARY AND SECONDARY EDUCATION ACT (ESEA)-1965</a:t>
            </a:r>
          </a:p>
          <a:p>
            <a:pPr marL="0" indent="0">
              <a:buNone/>
            </a:pPr>
            <a:r>
              <a:rPr lang="en-US" dirty="0"/>
              <a:t>                    FEDERAL ASSISTANCE PROGRAM FOR SCHOOLS</a:t>
            </a:r>
          </a:p>
          <a:p>
            <a:pPr marL="0" indent="0">
              <a:buNone/>
            </a:pPr>
            <a:r>
              <a:rPr lang="en-US" dirty="0"/>
              <a:t>            ADDITIONAL FUNDING FROM THE FEDERAL GOVERNMENT</a:t>
            </a:r>
          </a:p>
          <a:p>
            <a:pPr marL="0" indent="0">
              <a:buNone/>
            </a:pPr>
            <a:r>
              <a:rPr lang="en-US" dirty="0"/>
              <a:t>              </a:t>
            </a:r>
          </a:p>
          <a:p>
            <a:pPr marL="0" indent="0">
              <a:buNone/>
            </a:pPr>
            <a:r>
              <a:rPr lang="en-US" dirty="0"/>
              <a:t>                                           ASSIST STRUGGLING STUDENTS</a:t>
            </a:r>
          </a:p>
          <a:p>
            <a:pPr marL="0" indent="0">
              <a:buNone/>
            </a:pPr>
            <a:r>
              <a:rPr lang="en-US" dirty="0"/>
              <a:t>        (ADDITIONAL STAFF, PROGRAMMING, MATERIALS AND SUPPLIES)</a:t>
            </a:r>
          </a:p>
          <a:p>
            <a:pPr marL="0" indent="0">
              <a:buNone/>
            </a:pPr>
            <a:r>
              <a:rPr lang="en-US" dirty="0"/>
              <a:t>                                            FAMILY ENGAGEMENT</a:t>
            </a:r>
          </a:p>
        </p:txBody>
      </p:sp>
    </p:spTree>
    <p:extLst>
      <p:ext uri="{BB962C8B-B14F-4D97-AF65-F5344CB8AC3E}">
        <p14:creationId xmlns:p14="http://schemas.microsoft.com/office/powerpoint/2010/main" val="87177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198F9-422C-1A47-67C1-FDEB87332941}"/>
              </a:ext>
            </a:extLst>
          </p:cNvPr>
          <p:cNvSpPr>
            <a:spLocks noGrp="1"/>
          </p:cNvSpPr>
          <p:nvPr>
            <p:ph type="title"/>
          </p:nvPr>
        </p:nvSpPr>
        <p:spPr>
          <a:solidFill>
            <a:schemeClr val="accent1">
              <a:lumMod val="40000"/>
              <a:lumOff val="60000"/>
            </a:schemeClr>
          </a:solidFill>
        </p:spPr>
        <p:txBody>
          <a:bodyPr/>
          <a:lstStyle/>
          <a:p>
            <a:pPr algn="ctr"/>
            <a:r>
              <a:rPr lang="en-US" dirty="0"/>
              <a:t>YOUR RIGHTS</a:t>
            </a:r>
          </a:p>
        </p:txBody>
      </p:sp>
      <p:sp>
        <p:nvSpPr>
          <p:cNvPr id="3" name="Content Placeholder 2">
            <a:extLst>
              <a:ext uri="{FF2B5EF4-FFF2-40B4-BE49-F238E27FC236}">
                <a16:creationId xmlns:a16="http://schemas.microsoft.com/office/drawing/2014/main" id="{789DCF32-6098-74FA-956A-9E628D7D5A9E}"/>
              </a:ext>
            </a:extLst>
          </p:cNvPr>
          <p:cNvSpPr>
            <a:spLocks noGrp="1"/>
          </p:cNvSpPr>
          <p:nvPr>
            <p:ph idx="1"/>
          </p:nvPr>
        </p:nvSpPr>
        <p:spPr>
          <a:solidFill>
            <a:srgbClr val="FFFF00"/>
          </a:solidFill>
        </p:spPr>
        <p:txBody>
          <a:bodyPr/>
          <a:lstStyle/>
          <a:p>
            <a:r>
              <a:rPr lang="en-US" dirty="0">
                <a:latin typeface="Comic Sans MS" panose="030F0902030302020204" pitchFamily="66" charset="0"/>
              </a:rPr>
              <a:t>BE INVOLVED IN DECISION MAKING AT SCHOOL AND DISTRICT LEVELS</a:t>
            </a:r>
          </a:p>
          <a:p>
            <a:r>
              <a:rPr lang="en-US" dirty="0">
                <a:latin typeface="Comic Sans MS" panose="030F0902030302020204" pitchFamily="66" charset="0"/>
              </a:rPr>
              <a:t>RECEIVE INFORMATION ON ACHIEVEMENT LEVELS OF STUDENT ACHIEVEMENT</a:t>
            </a:r>
          </a:p>
          <a:p>
            <a:r>
              <a:rPr lang="en-US" dirty="0">
                <a:latin typeface="Comic Sans MS" panose="030F0902030302020204" pitchFamily="66" charset="0"/>
              </a:rPr>
              <a:t>PARTICIPATION IN AND ON SCHOOL DECISIONS</a:t>
            </a:r>
          </a:p>
        </p:txBody>
      </p:sp>
    </p:spTree>
    <p:extLst>
      <p:ext uri="{BB962C8B-B14F-4D97-AF65-F5344CB8AC3E}">
        <p14:creationId xmlns:p14="http://schemas.microsoft.com/office/powerpoint/2010/main" val="155251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DBB8-2C3B-7742-9225-EB4FF3DC81A3}"/>
              </a:ext>
            </a:extLst>
          </p:cNvPr>
          <p:cNvSpPr>
            <a:spLocks noGrp="1"/>
          </p:cNvSpPr>
          <p:nvPr>
            <p:ph type="title"/>
          </p:nvPr>
        </p:nvSpPr>
        <p:spPr>
          <a:solidFill>
            <a:srgbClr val="FFFF00"/>
          </a:solidFill>
        </p:spPr>
        <p:txBody>
          <a:bodyPr/>
          <a:lstStyle/>
          <a:p>
            <a:pPr algn="ctr"/>
            <a:r>
              <a:rPr lang="en-US" b="1" dirty="0"/>
              <a:t>USE OF TITLE FUNDS</a:t>
            </a:r>
          </a:p>
        </p:txBody>
      </p:sp>
      <p:sp>
        <p:nvSpPr>
          <p:cNvPr id="3" name="Content Placeholder 2">
            <a:extLst>
              <a:ext uri="{FF2B5EF4-FFF2-40B4-BE49-F238E27FC236}">
                <a16:creationId xmlns:a16="http://schemas.microsoft.com/office/drawing/2014/main" id="{45E4597D-D630-CF7C-45FE-F21AC213CA80}"/>
              </a:ext>
            </a:extLst>
          </p:cNvPr>
          <p:cNvSpPr>
            <a:spLocks noGrp="1"/>
          </p:cNvSpPr>
          <p:nvPr>
            <p:ph idx="1"/>
          </p:nvPr>
        </p:nvSpPr>
        <p:spPr>
          <a:solidFill>
            <a:schemeClr val="accent5">
              <a:lumMod val="20000"/>
              <a:lumOff val="80000"/>
            </a:schemeClr>
          </a:solidFill>
        </p:spPr>
        <p:txBody>
          <a:bodyPr/>
          <a:lstStyle/>
          <a:p>
            <a:r>
              <a:rPr lang="en-US" dirty="0"/>
              <a:t>SMALLER CLASS SIZES</a:t>
            </a:r>
          </a:p>
          <a:p>
            <a:r>
              <a:rPr lang="en-US" dirty="0"/>
              <a:t>ADDITIONAL TEACHERS AND SUPPORT STAFF</a:t>
            </a:r>
          </a:p>
          <a:p>
            <a:r>
              <a:rPr lang="en-US" dirty="0"/>
              <a:t>PROFESSIONAL DEVELOPMENT</a:t>
            </a:r>
          </a:p>
          <a:p>
            <a:r>
              <a:rPr lang="en-US" dirty="0"/>
              <a:t>PROGRAMMING (BEFORE/AFTER SCHOOL)</a:t>
            </a:r>
          </a:p>
          <a:p>
            <a:r>
              <a:rPr lang="en-US" dirty="0"/>
              <a:t>PARENT AND FAMILY ENGAGEMENT OPPORTUNITIES</a:t>
            </a:r>
          </a:p>
          <a:p>
            <a:r>
              <a:rPr lang="en-US" dirty="0"/>
              <a:t>SUPPLEMENTAL MATERIALS, EQUIPMENT AND TECHNOLOGY FOR INSTRUCTION</a:t>
            </a:r>
          </a:p>
        </p:txBody>
      </p:sp>
    </p:spTree>
    <p:extLst>
      <p:ext uri="{BB962C8B-B14F-4D97-AF65-F5344CB8AC3E}">
        <p14:creationId xmlns:p14="http://schemas.microsoft.com/office/powerpoint/2010/main" val="790385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4E3F-3626-0306-6CEC-B9AA015261E2}"/>
              </a:ext>
            </a:extLst>
          </p:cNvPr>
          <p:cNvSpPr>
            <a:spLocks noGrp="1"/>
          </p:cNvSpPr>
          <p:nvPr>
            <p:ph type="title"/>
          </p:nvPr>
        </p:nvSpPr>
        <p:spPr>
          <a:solidFill>
            <a:schemeClr val="accent1"/>
          </a:solidFill>
        </p:spPr>
        <p:txBody>
          <a:bodyPr/>
          <a:lstStyle/>
          <a:p>
            <a:pPr algn="ctr"/>
            <a:r>
              <a:rPr lang="en-US" dirty="0"/>
              <a:t>PRELIMINARY BUDGET</a:t>
            </a:r>
          </a:p>
        </p:txBody>
      </p:sp>
      <p:sp>
        <p:nvSpPr>
          <p:cNvPr id="3" name="Content Placeholder 2">
            <a:extLst>
              <a:ext uri="{FF2B5EF4-FFF2-40B4-BE49-F238E27FC236}">
                <a16:creationId xmlns:a16="http://schemas.microsoft.com/office/drawing/2014/main" id="{57A63EAF-7501-6FE7-5E66-FF4CEE65A261}"/>
              </a:ext>
            </a:extLst>
          </p:cNvPr>
          <p:cNvSpPr>
            <a:spLocks noGrp="1"/>
          </p:cNvSpPr>
          <p:nvPr>
            <p:ph idx="1"/>
          </p:nvPr>
        </p:nvSpPr>
        <p:spPr/>
        <p:txBody>
          <a:bodyPr>
            <a:normAutofit fontScale="92500" lnSpcReduction="10000"/>
          </a:bodyPr>
          <a:lstStyle/>
          <a:p>
            <a:pPr marL="0" indent="0">
              <a:buNone/>
            </a:pPr>
            <a:r>
              <a:rPr lang="en-US" dirty="0"/>
              <a:t>FY 2024-2025</a:t>
            </a:r>
          </a:p>
          <a:p>
            <a:pPr marL="0" indent="0">
              <a:buNone/>
            </a:pPr>
            <a:endParaRPr lang="en-US" dirty="0"/>
          </a:p>
          <a:p>
            <a:pPr marL="0" indent="0">
              <a:buNone/>
            </a:pPr>
            <a:r>
              <a:rPr lang="en-US" dirty="0"/>
              <a:t>PRELIM ALLOCATION.              $202,733.52 </a:t>
            </a:r>
          </a:p>
          <a:p>
            <a:pPr marL="0" indent="0">
              <a:buNone/>
            </a:pPr>
            <a:r>
              <a:rPr lang="en-US" dirty="0"/>
              <a:t>PRELIM FCE ALLOCATION        $2,950.16</a:t>
            </a:r>
          </a:p>
          <a:p>
            <a:pPr marL="0" indent="0">
              <a:buNone/>
            </a:pPr>
            <a:endParaRPr lang="en-US" dirty="0"/>
          </a:p>
          <a:p>
            <a:pPr marL="0" indent="0">
              <a:buNone/>
            </a:pPr>
            <a:r>
              <a:rPr lang="en-US" dirty="0"/>
              <a:t>TOTAL ALLOCATION                  $205, 683.68</a:t>
            </a:r>
          </a:p>
          <a:p>
            <a:pPr lvl="2"/>
            <a:endParaRPr lang="en-US" dirty="0"/>
          </a:p>
          <a:p>
            <a:pPr lvl="2"/>
            <a:r>
              <a:rPr lang="en-US" dirty="0"/>
              <a:t>BREAK DOWN            $202,733.52 (SALARIES FOR SUPPORT STAFF)</a:t>
            </a:r>
          </a:p>
          <a:p>
            <a:pPr marL="3200400" lvl="7" indent="0">
              <a:buNone/>
            </a:pPr>
            <a:r>
              <a:rPr lang="en-US" dirty="0"/>
              <a:t> $2,950.16 (FCE ALLOCATION  $2,370.16 MATERIALS AND SUPPLIES </a:t>
            </a:r>
          </a:p>
          <a:p>
            <a:pPr marL="3200400" lvl="7" indent="0">
              <a:buNone/>
            </a:pPr>
            <a:r>
              <a:rPr lang="en-US" dirty="0"/>
              <a:t>                                                      </a:t>
            </a:r>
            <a:r>
              <a:rPr lang="en-US" u="sng" dirty="0"/>
              <a:t>$80.00</a:t>
            </a:r>
          </a:p>
          <a:p>
            <a:pPr marL="3200400" lvl="7" indent="0">
              <a:buNone/>
            </a:pPr>
            <a:r>
              <a:rPr lang="en-US" u="sng" dirty="0"/>
              <a:t>                                                    </a:t>
            </a:r>
          </a:p>
          <a:p>
            <a:pPr marL="3200400" lvl="7" indent="0">
              <a:buNone/>
            </a:pPr>
            <a:r>
              <a:rPr lang="en-US" dirty="0"/>
              <a:t>                                                        </a:t>
            </a:r>
          </a:p>
          <a:p>
            <a:pPr marL="3200400" lvl="7" indent="0">
              <a:buNone/>
            </a:pPr>
            <a:endParaRPr lang="en-US" dirty="0"/>
          </a:p>
        </p:txBody>
      </p:sp>
    </p:spTree>
    <p:extLst>
      <p:ext uri="{BB962C8B-B14F-4D97-AF65-F5344CB8AC3E}">
        <p14:creationId xmlns:p14="http://schemas.microsoft.com/office/powerpoint/2010/main" val="3902620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09A9F-DFEB-885D-4794-A69441DA6CC6}"/>
              </a:ext>
            </a:extLst>
          </p:cNvPr>
          <p:cNvSpPr>
            <a:spLocks noGrp="1"/>
          </p:cNvSpPr>
          <p:nvPr>
            <p:ph type="title"/>
          </p:nvPr>
        </p:nvSpPr>
        <p:spPr/>
        <p:txBody>
          <a:bodyPr>
            <a:normAutofit fontScale="90000"/>
          </a:bodyPr>
          <a:lstStyle/>
          <a:p>
            <a:pPr algn="ctr"/>
            <a:r>
              <a:rPr lang="en-US" dirty="0"/>
              <a:t>SCHOOL IMPROVEMENT PLAN </a:t>
            </a:r>
            <a:br>
              <a:rPr lang="en-US" dirty="0"/>
            </a:br>
            <a:r>
              <a:rPr lang="en-US" dirty="0"/>
              <a:t>WEST HAVEN ELEMENTARY SCHOOL</a:t>
            </a:r>
            <a:br>
              <a:rPr lang="en-US" dirty="0"/>
            </a:br>
            <a:r>
              <a:rPr lang="en-US" dirty="0"/>
              <a:t>           GOALS</a:t>
            </a:r>
          </a:p>
        </p:txBody>
      </p:sp>
      <p:sp>
        <p:nvSpPr>
          <p:cNvPr id="3" name="Content Placeholder 2">
            <a:extLst>
              <a:ext uri="{FF2B5EF4-FFF2-40B4-BE49-F238E27FC236}">
                <a16:creationId xmlns:a16="http://schemas.microsoft.com/office/drawing/2014/main" id="{D8053C7B-189A-A67D-CD0E-2BDF89A0F2C9}"/>
              </a:ext>
            </a:extLst>
          </p:cNvPr>
          <p:cNvSpPr>
            <a:spLocks noGrp="1"/>
          </p:cNvSpPr>
          <p:nvPr>
            <p:ph idx="1"/>
          </p:nvPr>
        </p:nvSpPr>
        <p:spPr>
          <a:solidFill>
            <a:srgbClr val="92D050"/>
          </a:solidFill>
        </p:spPr>
        <p:txBody>
          <a:bodyPr/>
          <a:lstStyle/>
          <a:p>
            <a:pPr marL="0" indent="0">
              <a:buNone/>
            </a:pPr>
            <a:endParaRPr lang="en-US" dirty="0"/>
          </a:p>
          <a:p>
            <a:pPr marL="0" indent="0">
              <a:buNone/>
            </a:pPr>
            <a:r>
              <a:rPr lang="en-US" dirty="0"/>
              <a:t>GOAL 1</a:t>
            </a:r>
          </a:p>
          <a:p>
            <a:pPr marL="0" indent="0">
              <a:buNone/>
            </a:pPr>
            <a:r>
              <a:rPr lang="en-US" dirty="0"/>
              <a:t>LITERACY</a:t>
            </a:r>
          </a:p>
          <a:p>
            <a:pPr marL="914400" lvl="2" indent="0">
              <a:buNone/>
            </a:pPr>
            <a:r>
              <a:rPr lang="en-US" dirty="0">
                <a:latin typeface="Comic Sans MS" panose="030F0902030302020204" pitchFamily="66" charset="0"/>
              </a:rPr>
              <a:t>A STRONG FOUNDATION IN EARLY LITERACY IS FUNDAMENTAL TO THE ACADEMIC SUCCESS OF EVERY STUDENT. AT WHES, WE LEVERAGE A SERIES OF INTENTIONAL STRATEGIES TO ENHANCE TIER 1 INSTUCTION AND DEEPEN INDIVUAL STUDENT SUPPORTS</a:t>
            </a:r>
          </a:p>
          <a:p>
            <a:pPr marL="914400" lvl="2" indent="0">
              <a:buNone/>
            </a:pPr>
            <a:endParaRPr lang="en-US" dirty="0">
              <a:latin typeface="Comic Sans MS" panose="030F0902030302020204" pitchFamily="66" charset="0"/>
            </a:endParaRPr>
          </a:p>
          <a:p>
            <a:pPr marL="914400" lvl="2" indent="0">
              <a:buNone/>
            </a:pPr>
            <a:endParaRPr lang="en-US" dirty="0">
              <a:latin typeface="Comic Sans MS" panose="030F0902030302020204" pitchFamily="66" charset="0"/>
            </a:endParaRPr>
          </a:p>
          <a:p>
            <a:pPr marL="914400" lvl="2" indent="0">
              <a:buNone/>
            </a:pPr>
            <a:r>
              <a:rPr lang="en-US" dirty="0">
                <a:latin typeface="Comic Sans MS" panose="030F0902030302020204" pitchFamily="66" charset="0"/>
              </a:rPr>
              <a:t>ENCOUNTERS, EXPOSURES &amp; EXPERIENCES WITH LITERACY</a:t>
            </a:r>
          </a:p>
          <a:p>
            <a:pPr marL="914400" lvl="2" indent="0">
              <a:buNone/>
            </a:pPr>
            <a:endParaRPr lang="en-US" dirty="0">
              <a:latin typeface="Comic Sans MS" panose="030F0902030302020204" pitchFamily="66" charset="0"/>
            </a:endParaRPr>
          </a:p>
          <a:p>
            <a:pPr lvl="2"/>
            <a:endParaRPr lang="en-US" dirty="0"/>
          </a:p>
        </p:txBody>
      </p:sp>
    </p:spTree>
    <p:extLst>
      <p:ext uri="{BB962C8B-B14F-4D97-AF65-F5344CB8AC3E}">
        <p14:creationId xmlns:p14="http://schemas.microsoft.com/office/powerpoint/2010/main" val="147753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42873-17A8-820F-F5DF-BB3A919DD887}"/>
              </a:ext>
            </a:extLst>
          </p:cNvPr>
          <p:cNvSpPr>
            <a:spLocks noGrp="1"/>
          </p:cNvSpPr>
          <p:nvPr>
            <p:ph type="title"/>
          </p:nvPr>
        </p:nvSpPr>
        <p:spPr/>
        <p:txBody>
          <a:bodyPr/>
          <a:lstStyle/>
          <a:p>
            <a:r>
              <a:rPr lang="en-US" dirty="0"/>
              <a:t>GOAL 2</a:t>
            </a:r>
          </a:p>
        </p:txBody>
      </p:sp>
      <p:sp>
        <p:nvSpPr>
          <p:cNvPr id="3" name="Content Placeholder 2">
            <a:extLst>
              <a:ext uri="{FF2B5EF4-FFF2-40B4-BE49-F238E27FC236}">
                <a16:creationId xmlns:a16="http://schemas.microsoft.com/office/drawing/2014/main" id="{395ADBCA-0460-6656-52A6-774AA6389DFC}"/>
              </a:ext>
            </a:extLst>
          </p:cNvPr>
          <p:cNvSpPr>
            <a:spLocks noGrp="1"/>
          </p:cNvSpPr>
          <p:nvPr>
            <p:ph idx="1"/>
          </p:nvPr>
        </p:nvSpPr>
        <p:spPr>
          <a:solidFill>
            <a:schemeClr val="accent2">
              <a:lumMod val="60000"/>
              <a:lumOff val="40000"/>
            </a:schemeClr>
          </a:solidFill>
        </p:spPr>
        <p:txBody>
          <a:bodyPr>
            <a:normAutofit lnSpcReduction="10000"/>
          </a:bodyPr>
          <a:lstStyle/>
          <a:p>
            <a:pPr marL="0" indent="0">
              <a:buNone/>
            </a:pPr>
            <a:r>
              <a:rPr lang="en-US" dirty="0"/>
              <a:t>NUMERACY</a:t>
            </a:r>
          </a:p>
          <a:p>
            <a:endParaRPr lang="en-US" dirty="0"/>
          </a:p>
          <a:p>
            <a:pPr marL="457200" lvl="1" indent="0">
              <a:buNone/>
            </a:pPr>
            <a:r>
              <a:rPr lang="en-US" dirty="0">
                <a:latin typeface="Comic Sans MS" panose="030F0902030302020204" pitchFamily="66" charset="0"/>
              </a:rPr>
              <a:t>RESEARCH SHOWS A STRONG CORRELATION BETWEEN STUDENT SUCCESS IN ALGEBRA 1 AND SUBSEQUENT SUCCESS IN HIGH-SCHOOL COMPLETION, COLLEGE-GOING RATES, AND FUTURE INCOME POTENTIAL. AT WHES, WE SUPPORT THE DEVELOPMENT OF STANDARDIZED INSTRUCTIONAL PRACTICES THAT PROMOTE STUDENT ENGAGEMENT ACROSS THE K-5 SPECTRUM</a:t>
            </a:r>
            <a:r>
              <a:rPr lang="en-US" dirty="0"/>
              <a:t>. </a:t>
            </a:r>
          </a:p>
          <a:p>
            <a:pPr marL="457200" lvl="1" indent="0">
              <a:buNone/>
            </a:pPr>
            <a:endParaRPr lang="en-US" dirty="0"/>
          </a:p>
          <a:p>
            <a:pPr marL="457200" lvl="1" indent="0" algn="ctr">
              <a:buNone/>
            </a:pPr>
            <a:r>
              <a:rPr lang="en-US" b="1" dirty="0">
                <a:latin typeface="APPLE CHANCERY" panose="03020702040506060504" pitchFamily="66" charset="-79"/>
                <a:cs typeface="APPLE CHANCERY" panose="03020702040506060504" pitchFamily="66" charset="-79"/>
              </a:rPr>
              <a:t>ENCOUNTERS, EXPOSURES &amp; EXPERIENCES WITH NUMERACY</a:t>
            </a:r>
          </a:p>
        </p:txBody>
      </p:sp>
    </p:spTree>
    <p:extLst>
      <p:ext uri="{BB962C8B-B14F-4D97-AF65-F5344CB8AC3E}">
        <p14:creationId xmlns:p14="http://schemas.microsoft.com/office/powerpoint/2010/main" val="3385273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53546</TotalTime>
  <Words>628</Words>
  <Application>Microsoft Macintosh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APPLE CHANCERY</vt:lpstr>
      <vt:lpstr>Arial</vt:lpstr>
      <vt:lpstr>Calibri</vt:lpstr>
      <vt:lpstr>Calibri Light</vt:lpstr>
      <vt:lpstr>Comic Sans MS</vt:lpstr>
      <vt:lpstr>Office Theme</vt:lpstr>
      <vt:lpstr>WEST HAVEN ELEMENTARY SCHOOL</vt:lpstr>
      <vt:lpstr>WEST HAVEN ELEMENTARY SCHOOL</vt:lpstr>
      <vt:lpstr>OBJECTIVE</vt:lpstr>
      <vt:lpstr>TITLE ONE SCHOOLS</vt:lpstr>
      <vt:lpstr>YOUR RIGHTS</vt:lpstr>
      <vt:lpstr>USE OF TITLE FUNDS</vt:lpstr>
      <vt:lpstr>PRELIMINARY BUDGET</vt:lpstr>
      <vt:lpstr>SCHOOL IMPROVEMENT PLAN  WEST HAVEN ELEMENTARY SCHOOL            GOALS</vt:lpstr>
      <vt:lpstr>GOAL 2</vt:lpstr>
      <vt:lpstr>GOAL 3</vt:lpstr>
      <vt:lpstr>WEST HAVEN ELEMENTARY SCHOOL</vt:lpstr>
      <vt:lpstr>FAMILY COMPACT AND  ENGAGEMENT</vt:lpstr>
      <vt:lpstr>SCHOOL’S PROMISE</vt:lpstr>
      <vt:lpstr>Parent/Guardian Responsibilities</vt:lpstr>
      <vt:lpstr>Student Responsibilities</vt:lpstr>
      <vt:lpstr>WILDCATS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HAVEN ELEMENTARY SCHOOL</dc:title>
  <dc:creator>TAIWO SUTTON</dc:creator>
  <cp:lastModifiedBy>TAIWO SUTTON</cp:lastModifiedBy>
  <cp:revision>5</cp:revision>
  <dcterms:created xsi:type="dcterms:W3CDTF">2024-08-09T18:03:11Z</dcterms:created>
  <dcterms:modified xsi:type="dcterms:W3CDTF">2024-10-04T13:59:46Z</dcterms:modified>
</cp:coreProperties>
</file>